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1" r:id="rId4"/>
    <p:sldId id="257" r:id="rId5"/>
    <p:sldId id="262" r:id="rId6"/>
    <p:sldId id="259" r:id="rId7"/>
    <p:sldId id="260" r:id="rId8"/>
    <p:sldId id="263" r:id="rId9"/>
    <p:sldId id="264" r:id="rId10"/>
    <p:sldId id="272" r:id="rId11"/>
    <p:sldId id="273" r:id="rId12"/>
    <p:sldId id="268" r:id="rId13"/>
    <p:sldId id="269" r:id="rId14"/>
    <p:sldId id="271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9"/>
    <p:restoredTop sz="94712"/>
  </p:normalViewPr>
  <p:slideViewPr>
    <p:cSldViewPr snapToGrid="0" snapToObjects="1">
      <p:cViewPr>
        <p:scale>
          <a:sx n="95" d="100"/>
          <a:sy n="95" d="100"/>
        </p:scale>
        <p:origin x="4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jpe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4D758-4D17-3347-BA4A-E9AF3EF2F2C9}" type="datetimeFigureOut">
              <a:rPr lang="en-US" smtClean="0"/>
              <a:t>6/25/18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17141-0419-5D4E-B93E-AF5AE971B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13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support.rstudio.com</a:t>
            </a:r>
            <a:r>
              <a:rPr lang="en-US" dirty="0" smtClean="0"/>
              <a:t>/</a:t>
            </a:r>
            <a:r>
              <a:rPr lang="en-US" dirty="0" err="1" smtClean="0"/>
              <a:t>hc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smtClean="0"/>
              <a:t>-us/articles/200532077?version=1.0.143&amp;mode=desktop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87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Mixes interactivity and 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Save just text and can get same results at another time or on another machine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Building </a:t>
            </a:r>
            <a:r>
              <a:rPr lang="en-US" dirty="0" err="1" smtClean="0"/>
              <a:t>preservable</a:t>
            </a:r>
            <a:r>
              <a:rPr lang="en-US" dirty="0" smtClean="0"/>
              <a:t> pipeline of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19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disturbance that I study is </a:t>
            </a:r>
            <a:r>
              <a:rPr lang="en-US" baseline="0" dirty="0" smtClean="0"/>
              <a:t>Centralia pa, the site of an underground coal mine fire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err="1" smtClean="0"/>
              <a:t>pA</a:t>
            </a:r>
            <a:r>
              <a:rPr lang="en-US" baseline="0" dirty="0" smtClean="0"/>
              <a:t> coalmine fire </a:t>
            </a:r>
            <a:r>
              <a:rPr lang="en-US" baseline="0" dirty="0" err="1" smtClean="0"/>
              <a:t>ignighted</a:t>
            </a:r>
            <a:r>
              <a:rPr lang="en-US" baseline="0" dirty="0" smtClean="0"/>
              <a:t> back in 1962. the fire progresses along the coal seam, allowing areas once affected to cool and recover from the thermal disturbance … creating a </a:t>
            </a:r>
            <a:r>
              <a:rPr lang="en-US" b="1" baseline="0" dirty="0" err="1" smtClean="0"/>
              <a:t>chronosequence</a:t>
            </a:r>
            <a:r>
              <a:rPr lang="en-US" baseline="0" dirty="0" smtClean="0"/>
              <a:t> of fire affectedness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system thus exposes microbial communities to a multitude of stressors including both thermal disturbance from the fire and coal combustion pollutants which can include arsenic, since it is naturally present in coal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14F60-13D4-3847-8BC3-AFA69D610F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166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For this work, my goal is to </a:t>
            </a:r>
            <a:r>
              <a:rPr lang="en-US" dirty="0" smtClean="0"/>
              <a:t>use metagenomes collected from Centralia soils to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Compare the distribution and diversity of arsenic resistance genes along along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the Centralia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chronosequence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 fire affectedness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Here is a map of </a:t>
            </a:r>
            <a:r>
              <a:rPr lang="en-US" baseline="0" dirty="0" err="1" smtClean="0"/>
              <a:t>centralia</a:t>
            </a:r>
            <a:r>
              <a:rPr lang="en-US" baseline="0" dirty="0" smtClean="0"/>
              <a:t>. The fire origin is depicted here and affected soil temperatures align along two </a:t>
            </a:r>
            <a:r>
              <a:rPr lang="en-US" baseline="0" dirty="0" err="1" smtClean="0"/>
              <a:t>firefronts</a:t>
            </a:r>
            <a:r>
              <a:rPr lang="en-US" baseline="0" dirty="0" smtClean="0"/>
              <a:t>. Along the </a:t>
            </a:r>
            <a:r>
              <a:rPr lang="en-US" baseline="0" dirty="0" err="1" smtClean="0"/>
              <a:t>firefronts</a:t>
            </a:r>
            <a:r>
              <a:rPr lang="en-US" baseline="0" dirty="0" smtClean="0"/>
              <a:t> there are areas that were one affected by the fire but currently do not have elevated temperatures (~15C)… we have soils depicted in red with currently elevated temperatures which range from about 20C to 57C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we also have two reference soils that have never been shown to be impacted by the fire. 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824F48-0543-6A48-888B-E1AB79338F5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35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542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8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7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0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3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4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4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2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1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0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6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0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dleywickham" TargetMode="External"/><Relationship Id="rId4" Type="http://schemas.openxmlformats.org/officeDocument/2006/relationships/hyperlink" Target="https://twitter.com/rstudiotip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-bloggers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R/</a:t>
            </a:r>
            <a:r>
              <a:rPr lang="en-US" dirty="0" err="1" smtClean="0"/>
              <a:t>RStudio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Taylor Dunivin</a:t>
            </a:r>
          </a:p>
          <a:p>
            <a:r>
              <a:rPr lang="en-US" dirty="0" smtClean="0"/>
              <a:t>EDAMAME</a:t>
            </a:r>
          </a:p>
          <a:p>
            <a:r>
              <a:rPr lang="en-US" dirty="0" smtClean="0"/>
              <a:t>July 26,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71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567" y="401867"/>
            <a:ext cx="10694233" cy="994172"/>
          </a:xfrm>
        </p:spPr>
        <p:txBody>
          <a:bodyPr>
            <a:normAutofit/>
          </a:bodyPr>
          <a:lstStyle/>
          <a:p>
            <a:r>
              <a:rPr lang="en-US" dirty="0" smtClean="0"/>
              <a:t>Today’s d</a:t>
            </a:r>
            <a:r>
              <a:rPr lang="en-US" dirty="0" smtClean="0"/>
              <a:t>ata: </a:t>
            </a:r>
            <a:r>
              <a:rPr lang="en-US" dirty="0" smtClean="0"/>
              <a:t>Centralia</a:t>
            </a:r>
            <a:r>
              <a:rPr lang="en-US" dirty="0"/>
              <a:t>, </a:t>
            </a:r>
            <a:r>
              <a:rPr lang="en-US" dirty="0" smtClean="0"/>
              <a:t>PA</a:t>
            </a:r>
            <a:endParaRPr lang="en-US" dirty="0"/>
          </a:p>
        </p:txBody>
      </p:sp>
      <p:pic>
        <p:nvPicPr>
          <p:cNvPr id="1026" name="Picture 2" descr="https://static.wixstatic.com/media/6b007a_3b79a7dd834a4a38a2eab82a2898c0d4.jpg/v1/fill/w_576,h_768,al_c,lg_1,q_85/6b007a_3b79a7dd834a4a38a2eab82a2898c0d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2115" y="580769"/>
            <a:ext cx="4331686" cy="5775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2BF7-176D-9043-84DE-F33D85B16F62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660765" y="6413772"/>
            <a:ext cx="1399742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1050" dirty="0"/>
              <a:t>(Janzen &amp; Tobin 2008)</a:t>
            </a:r>
          </a:p>
          <a:p>
            <a:endParaRPr lang="en-US" sz="2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035523" y="0"/>
            <a:ext cx="6172200" cy="85725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400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59567" y="1769812"/>
            <a:ext cx="6028105" cy="4066495"/>
          </a:xfrm>
        </p:spPr>
        <p:txBody>
          <a:bodyPr>
            <a:noAutofit/>
          </a:bodyPr>
          <a:lstStyle/>
          <a:p>
            <a:r>
              <a:rPr lang="en-US" sz="3200" dirty="0" smtClean="0"/>
              <a:t>Coal </a:t>
            </a:r>
            <a:r>
              <a:rPr lang="en-US" sz="3200" dirty="0"/>
              <a:t>mine </a:t>
            </a:r>
            <a:r>
              <a:rPr lang="en-US" sz="3200" dirty="0" smtClean="0"/>
              <a:t>fire </a:t>
            </a:r>
            <a:r>
              <a:rPr lang="en-US" sz="3200" dirty="0"/>
              <a:t>i</a:t>
            </a:r>
            <a:r>
              <a:rPr lang="en-US" sz="3200" dirty="0" smtClean="0"/>
              <a:t>gnited in 1962</a:t>
            </a:r>
          </a:p>
          <a:p>
            <a:endParaRPr lang="en-US" sz="3200" dirty="0"/>
          </a:p>
          <a:p>
            <a:r>
              <a:rPr lang="en-US" sz="3200" dirty="0" smtClean="0"/>
              <a:t>Underground fire moves along coal seam</a:t>
            </a:r>
          </a:p>
          <a:p>
            <a:endParaRPr lang="en-US" sz="3200" dirty="0"/>
          </a:p>
          <a:p>
            <a:r>
              <a:rPr lang="en-US" sz="3200" dirty="0" smtClean="0"/>
              <a:t>Compounded stressors</a:t>
            </a:r>
          </a:p>
          <a:p>
            <a:endParaRPr lang="en-US" sz="600" dirty="0"/>
          </a:p>
          <a:p>
            <a:pPr lvl="1"/>
            <a:r>
              <a:rPr lang="en-US" sz="2800" dirty="0" smtClean="0"/>
              <a:t>Thermal disturbance</a:t>
            </a:r>
          </a:p>
          <a:p>
            <a:pPr lvl="1"/>
            <a:r>
              <a:rPr lang="en-US" sz="2800" dirty="0" smtClean="0"/>
              <a:t>Coal combustion pollutants</a:t>
            </a:r>
          </a:p>
        </p:txBody>
      </p:sp>
    </p:spTree>
    <p:extLst>
      <p:ext uri="{BB962C8B-B14F-4D97-AF65-F5344CB8AC3E}">
        <p14:creationId xmlns:p14="http://schemas.microsoft.com/office/powerpoint/2010/main" val="47420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2BF7-176D-9043-84DE-F33D85B16F62}" type="slidenum">
              <a:rPr lang="en-US" smtClean="0"/>
              <a:t>11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884247" y="6388667"/>
            <a:ext cx="2844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(Lee &amp; Sorensen, </a:t>
            </a:r>
            <a:r>
              <a:rPr lang="en-US" sz="1400" i="1" dirty="0"/>
              <a:t>et al,</a:t>
            </a:r>
            <a:r>
              <a:rPr lang="en-US" sz="1400" dirty="0"/>
              <a:t>. 2016)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38551" y="3095203"/>
            <a:ext cx="195942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ea typeface="Arial" charset="0"/>
                <a:cs typeface="Arial" charset="0"/>
              </a:rPr>
              <a:t>Fire history</a:t>
            </a:r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9322062" y="3659416"/>
            <a:ext cx="229634" cy="229635"/>
          </a:xfrm>
          <a:prstGeom prst="rect">
            <a:avLst/>
          </a:prstGeom>
          <a:solidFill>
            <a:srgbClr val="AB242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1" name="Rectangle 10"/>
          <p:cNvSpPr>
            <a:spLocks noChangeAspect="1"/>
          </p:cNvSpPr>
          <p:nvPr/>
        </p:nvSpPr>
        <p:spPr>
          <a:xfrm>
            <a:off x="9322062" y="4046377"/>
            <a:ext cx="229634" cy="229635"/>
          </a:xfrm>
          <a:prstGeom prst="rect">
            <a:avLst/>
          </a:prstGeom>
          <a:solidFill>
            <a:srgbClr val="FDEC1E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2" name="Rectangle 11"/>
          <p:cNvSpPr>
            <a:spLocks noChangeAspect="1"/>
          </p:cNvSpPr>
          <p:nvPr/>
        </p:nvSpPr>
        <p:spPr>
          <a:xfrm>
            <a:off x="9322062" y="4432998"/>
            <a:ext cx="230456" cy="230457"/>
          </a:xfrm>
          <a:prstGeom prst="rect">
            <a:avLst/>
          </a:prstGeom>
          <a:solidFill>
            <a:srgbClr val="1569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3" name="TextBox 12"/>
          <p:cNvSpPr txBox="1"/>
          <p:nvPr/>
        </p:nvSpPr>
        <p:spPr>
          <a:xfrm>
            <a:off x="9601408" y="3623604"/>
            <a:ext cx="19594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ea typeface="Arial" charset="0"/>
                <a:cs typeface="Arial" charset="0"/>
              </a:rPr>
              <a:t>Fire-affected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601408" y="4000197"/>
            <a:ext cx="19594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ea typeface="Arial" charset="0"/>
                <a:cs typeface="Arial" charset="0"/>
              </a:rPr>
              <a:t>Recovered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601408" y="4398186"/>
            <a:ext cx="19594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ea typeface="Arial" charset="0"/>
                <a:cs typeface="Arial" charset="0"/>
              </a:rPr>
              <a:t>Reference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838" y="1646582"/>
            <a:ext cx="6418386" cy="4799590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659567" y="401867"/>
            <a:ext cx="10694233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Sampling </a:t>
            </a:r>
            <a:r>
              <a:rPr lang="en-US" dirty="0" err="1" smtClean="0"/>
              <a:t>stragegy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788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Break!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1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Taylor Dunivin</a:t>
            </a:r>
          </a:p>
          <a:p>
            <a:r>
              <a:rPr lang="en-US" dirty="0" smtClean="0"/>
              <a:t>EDAMAME</a:t>
            </a:r>
          </a:p>
          <a:p>
            <a:r>
              <a:rPr lang="en-US" dirty="0" smtClean="0"/>
              <a:t>July 26,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999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Grammar of graphics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mage result for grammar of graphic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272" y="2141249"/>
            <a:ext cx="5948082" cy="3825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4703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ggplot</a:t>
            </a:r>
            <a:r>
              <a:rPr lang="en-US" dirty="0" smtClean="0"/>
              <a:t>: for (almost) all of your plotting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uses the grammar of graphics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links layers with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 first layer is an umbrella layer</a:t>
            </a:r>
            <a:endParaRPr lang="en-US" dirty="0"/>
          </a:p>
        </p:txBody>
      </p:sp>
      <p:pic>
        <p:nvPicPr>
          <p:cNvPr id="1026" name="Picture 2" descr="mage result for ggplo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2060" y="2330302"/>
            <a:ext cx="2880472" cy="334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738" y="3137126"/>
            <a:ext cx="541991" cy="59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247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</a:t>
            </a:r>
          </a:p>
          <a:p>
            <a:r>
              <a:rPr lang="en-US" dirty="0" smtClean="0"/>
              <a:t>open-source </a:t>
            </a:r>
          </a:p>
          <a:p>
            <a:r>
              <a:rPr lang="en-US" dirty="0" smtClean="0"/>
              <a:t>designed for data analysis and statistics</a:t>
            </a:r>
          </a:p>
          <a:p>
            <a:r>
              <a:rPr lang="en-US" dirty="0" smtClean="0"/>
              <a:t>user-community</a:t>
            </a:r>
          </a:p>
          <a:p>
            <a:r>
              <a:rPr lang="en-US" dirty="0" smtClean="0"/>
              <a:t>highly extensible</a:t>
            </a:r>
          </a:p>
          <a:p>
            <a:r>
              <a:rPr lang="en-US" dirty="0" smtClean="0"/>
              <a:t>easy organization with </a:t>
            </a:r>
            <a:r>
              <a:rPr lang="en-US" dirty="0" err="1" smtClean="0"/>
              <a:t>RStudio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4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community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www.r-bloggers.com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Twitter</a:t>
            </a:r>
          </a:p>
          <a:p>
            <a:pPr lvl="1"/>
            <a:r>
              <a:rPr lang="en-US" dirty="0" smtClean="0">
                <a:hlinkClick r:id="rId3"/>
              </a:rPr>
              <a:t>@hadleywickham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rstudiotips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support.rstudio.com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19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099" y="1764653"/>
            <a:ext cx="8051801" cy="487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1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126"/>
            <a:ext cx="10515600" cy="1325563"/>
          </a:xfrm>
        </p:spPr>
        <p:txBody>
          <a:bodyPr/>
          <a:lstStyle/>
          <a:p>
            <a:r>
              <a:rPr lang="en-US" dirty="0" smtClean="0"/>
              <a:t>Console vs. script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9459"/>
          <a:stretch/>
        </p:blipFill>
        <p:spPr>
          <a:xfrm>
            <a:off x="6299200" y="182126"/>
            <a:ext cx="5054600" cy="6053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1525777"/>
            <a:ext cx="454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SCRIPT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Preserve </a:t>
            </a:r>
            <a:r>
              <a:rPr lang="en-US" dirty="0"/>
              <a:t>work in a plain-text file </a:t>
            </a:r>
            <a:r>
              <a:rPr lang="en-US" dirty="0" smtClean="0"/>
              <a:t>(.</a:t>
            </a:r>
            <a:r>
              <a:rPr lang="en-US" dirty="0"/>
              <a:t>R extension)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Do </a:t>
            </a:r>
            <a:r>
              <a:rPr lang="en-US" dirty="0"/>
              <a:t>your work here, and save this to be able to reproduce or edit it at a later </a:t>
            </a:r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3753454"/>
            <a:ext cx="454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CONSOLE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Y</a:t>
            </a:r>
            <a:r>
              <a:rPr lang="en-US" dirty="0" err="1" smtClean="0"/>
              <a:t>ame</a:t>
            </a:r>
            <a:r>
              <a:rPr lang="en-US" dirty="0" smtClean="0"/>
              <a:t> </a:t>
            </a:r>
            <a:r>
              <a:rPr lang="en-US" dirty="0"/>
              <a:t>as </a:t>
            </a:r>
            <a:r>
              <a:rPr lang="en-US" dirty="0" smtClean="0"/>
              <a:t>typing R </a:t>
            </a:r>
            <a:r>
              <a:rPr lang="en-US" dirty="0"/>
              <a:t>in your command line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You </a:t>
            </a:r>
            <a:r>
              <a:rPr lang="en-US" dirty="0"/>
              <a:t>can type in commands and R will execute them and print the </a:t>
            </a:r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5318667"/>
            <a:ext cx="4699000" cy="92333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/>
              <a:t>Pro tip: </a:t>
            </a:r>
            <a:r>
              <a:rPr lang="en-US" dirty="0" err="1"/>
              <a:t>cmd</a:t>
            </a:r>
            <a:r>
              <a:rPr lang="en-US" dirty="0"/>
              <a:t>/ctrl-enter executes the line the cursor is on by copying that line and sending it to the Console </a:t>
            </a:r>
          </a:p>
        </p:txBody>
      </p:sp>
    </p:spTree>
    <p:extLst>
      <p:ext uri="{BB962C8B-B14F-4D97-AF65-F5344CB8AC3E}">
        <p14:creationId xmlns:p14="http://schemas.microsoft.com/office/powerpoint/2010/main" val="724064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pic>
        <p:nvPicPr>
          <p:cNvPr id="1026" name="Picture 2" descr="http://www.rstudio.com/images/docs/projects_n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41575"/>
            <a:ext cx="4648192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924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What’s included in an R  Project?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Rproj</a:t>
            </a:r>
            <a:r>
              <a:rPr lang="en-US" sz="2400" dirty="0" smtClean="0"/>
              <a:t> extension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Self-contained home for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code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data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output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figures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gitignore</a:t>
            </a: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Working directory = project directory</a:t>
            </a:r>
          </a:p>
          <a:p>
            <a:endParaRPr lang="en-US" sz="2400" dirty="0"/>
          </a:p>
        </p:txBody>
      </p:sp>
      <p:pic>
        <p:nvPicPr>
          <p:cNvPr id="7" name="Picture 2" descr="http://www.rstudio.com/images/docs/projects_new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38" y="2505075"/>
            <a:ext cx="5017886" cy="368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6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ignoring whitespace</a:t>
            </a:r>
          </a:p>
          <a:p>
            <a:endParaRPr lang="en-US" dirty="0" smtClean="0"/>
          </a:p>
          <a:p>
            <a:r>
              <a:rPr lang="en-US" dirty="0" smtClean="0"/>
              <a:t>tab completion</a:t>
            </a:r>
          </a:p>
          <a:p>
            <a:pPr lvl="1"/>
            <a:r>
              <a:rPr lang="en-US" dirty="0" smtClean="0"/>
              <a:t>objects</a:t>
            </a:r>
          </a:p>
          <a:p>
            <a:pPr lvl="1"/>
            <a:r>
              <a:rPr lang="en-US" dirty="0" smtClean="0"/>
              <a:t>packages</a:t>
            </a:r>
          </a:p>
          <a:p>
            <a:pPr lvl="1"/>
            <a:r>
              <a:rPr lang="en-US" dirty="0" smtClean="0"/>
              <a:t>assignment within a function</a:t>
            </a:r>
          </a:p>
          <a:p>
            <a:pPr lvl="1"/>
            <a:endParaRPr lang="en-US" dirty="0" smtClean="0"/>
          </a:p>
          <a:p>
            <a:r>
              <a:rPr lang="en-US" dirty="0"/>
              <a:t>C</a:t>
            </a:r>
            <a:r>
              <a:rPr lang="en-US" dirty="0" smtClean="0"/>
              <a:t>onsistent documentation/ help files </a:t>
            </a:r>
          </a:p>
          <a:p>
            <a:pPr lvl="1"/>
            <a:r>
              <a:rPr lang="en-US" dirty="0" smtClean="0"/>
              <a:t>?function</a:t>
            </a:r>
          </a:p>
          <a:p>
            <a:pPr lvl="1"/>
            <a:r>
              <a:rPr lang="en-US" dirty="0" smtClean="0"/>
              <a:t>??anything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 is chatty</a:t>
            </a:r>
          </a:p>
          <a:p>
            <a:pPr lvl="1"/>
            <a:r>
              <a:rPr lang="en-US" dirty="0" smtClean="0"/>
              <a:t>error messages</a:t>
            </a:r>
          </a:p>
          <a:p>
            <a:pPr lvl="1"/>
            <a:r>
              <a:rPr lang="en-US" dirty="0" smtClean="0"/>
              <a:t>warning messages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 rot="16200000">
            <a:off x="7543583" y="-1652444"/>
            <a:ext cx="1891984" cy="6884896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7570827" y="278662"/>
            <a:ext cx="1837492" cy="6884897"/>
          </a:xfrm>
          <a:prstGeom prst="roundRect">
            <a:avLst>
              <a:gd name="adj" fmla="val 13152"/>
            </a:avLst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 rot="16200000">
            <a:off x="6233810" y="3541783"/>
            <a:ext cx="1837492" cy="4210861"/>
          </a:xfrm>
          <a:prstGeom prst="roundRect">
            <a:avLst>
              <a:gd name="adj" fmla="val 13152"/>
            </a:avLst>
          </a:prstGeom>
          <a:solidFill>
            <a:srgbClr val="0070C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324567" y="137580"/>
            <a:ext cx="2316161" cy="4778662"/>
          </a:xfrm>
          <a:prstGeom prst="roundRect">
            <a:avLst>
              <a:gd name="adj" fmla="val 13152"/>
            </a:avLst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721096" y="188258"/>
            <a:ext cx="2316161" cy="6538911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 in R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6636957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Vector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271433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List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624257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Matrix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9257986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Data frame/ </a:t>
            </a:r>
          </a:p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Tibble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56076" y="1605337"/>
            <a:ext cx="1354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1 dimension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5176667" y="3580007"/>
            <a:ext cx="144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2 dimensions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5156076" y="5462547"/>
            <a:ext cx="1481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 dimensions</a:t>
            </a:r>
            <a:endParaRPr lang="en-US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6668264" y="484931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Array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0660" y="342326"/>
            <a:ext cx="1671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Same data type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9677660" y="347681"/>
            <a:ext cx="183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Mixed data types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838200" y="1825584"/>
            <a:ext cx="1885901" cy="26108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Numeric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Logical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Character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Factor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924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</TotalTime>
  <Words>535</Words>
  <Application>Microsoft Macintosh PowerPoint</Application>
  <PresentationFormat>Widescreen</PresentationFormat>
  <Paragraphs>120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Calibri Light</vt:lpstr>
      <vt:lpstr>Gotham-Bold</vt:lpstr>
      <vt:lpstr>ＭＳ Ｐゴシック</vt:lpstr>
      <vt:lpstr>Wingdings</vt:lpstr>
      <vt:lpstr>Arial</vt:lpstr>
      <vt:lpstr>Office Theme</vt:lpstr>
      <vt:lpstr>R/RStudio</vt:lpstr>
      <vt:lpstr>Why R?</vt:lpstr>
      <vt:lpstr>R community</vt:lpstr>
      <vt:lpstr>RStudio</vt:lpstr>
      <vt:lpstr>Console vs. script</vt:lpstr>
      <vt:lpstr>Organization in Rstudio (Projects)</vt:lpstr>
      <vt:lpstr>Organization in Rstudio (Projects)</vt:lpstr>
      <vt:lpstr>Special features</vt:lpstr>
      <vt:lpstr>Data types in R</vt:lpstr>
      <vt:lpstr>Today’s data: Centralia, PA</vt:lpstr>
      <vt:lpstr>Sampling stragegy</vt:lpstr>
      <vt:lpstr>Break!</vt:lpstr>
      <vt:lpstr> Data visualization</vt:lpstr>
      <vt:lpstr>Grammar of graphics </vt:lpstr>
      <vt:lpstr>ggplot: for (almost) all of your plotting needs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Taylor Dunivin</dc:creator>
  <cp:lastModifiedBy>Taylor Dunivin</cp:lastModifiedBy>
  <cp:revision>38</cp:revision>
  <cp:lastPrinted>2018-06-25T14:33:14Z</cp:lastPrinted>
  <dcterms:created xsi:type="dcterms:W3CDTF">2018-06-20T18:16:17Z</dcterms:created>
  <dcterms:modified xsi:type="dcterms:W3CDTF">2018-06-25T17:11:36Z</dcterms:modified>
</cp:coreProperties>
</file>

<file path=docProps/thumbnail.jpeg>
</file>